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58" r:id="rId4"/>
    <p:sldId id="257"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0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54" autoAdjust="0"/>
  </p:normalViewPr>
  <p:slideViewPr>
    <p:cSldViewPr>
      <p:cViewPr varScale="1">
        <p:scale>
          <a:sx n="116" d="100"/>
          <a:sy n="116" d="100"/>
        </p:scale>
        <p:origin x="14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CAD81-89D9-40F5-895F-C658D6200C4C}" type="datetimeFigureOut">
              <a:rPr lang="en-US" smtClean="0"/>
              <a:t>7/22/2016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A3EFC-5D9E-4647-A2F9-7B397D3FE26C}" type="slidenum">
              <a:rPr lang="en-US" smtClean="0"/>
              <a:t>‹#›</a:t>
            </a:fld>
            <a:endParaRPr lang="en-US"/>
          </a:p>
        </p:txBody>
      </p:sp>
    </p:spTree>
    <p:extLst>
      <p:ext uri="{BB962C8B-B14F-4D97-AF65-F5344CB8AC3E}">
        <p14:creationId xmlns:p14="http://schemas.microsoft.com/office/powerpoint/2010/main" val="254055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the topic of </a:t>
            </a:r>
            <a:r>
              <a:rPr lang="en-US" b="1" dirty="0" smtClean="0"/>
              <a:t>embarrassment</a:t>
            </a:r>
            <a:r>
              <a:rPr lang="en-US" dirty="0" smtClean="0"/>
              <a:t> to the students.  Ask</a:t>
            </a:r>
            <a:r>
              <a:rPr lang="en-US" baseline="0" dirty="0" smtClean="0"/>
              <a:t> for their definitions of the word.</a:t>
            </a:r>
            <a:endParaRPr lang="en-US" dirty="0"/>
          </a:p>
        </p:txBody>
      </p:sp>
      <p:sp>
        <p:nvSpPr>
          <p:cNvPr id="4" name="Slide Number Placeholder 3"/>
          <p:cNvSpPr>
            <a:spLocks noGrp="1"/>
          </p:cNvSpPr>
          <p:nvPr>
            <p:ph type="sldNum" sz="quarter" idx="10"/>
          </p:nvPr>
        </p:nvSpPr>
        <p:spPr/>
        <p:txBody>
          <a:bodyPr/>
          <a:lstStyle/>
          <a:p>
            <a:fld id="{074A3EFC-5D9E-4647-A2F9-7B397D3FE26C}" type="slidenum">
              <a:rPr lang="en-US" smtClean="0"/>
              <a:t>1</a:t>
            </a:fld>
            <a:endParaRPr lang="en-US"/>
          </a:p>
        </p:txBody>
      </p:sp>
    </p:spTree>
    <p:extLst>
      <p:ext uri="{BB962C8B-B14F-4D97-AF65-F5344CB8AC3E}">
        <p14:creationId xmlns:p14="http://schemas.microsoft.com/office/powerpoint/2010/main" val="308022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t>
            </a:r>
            <a:r>
              <a:rPr lang="en-US" b="1" dirty="0" smtClean="0"/>
              <a:t>Review</a:t>
            </a:r>
            <a:r>
              <a:rPr lang="en-US" b="1" baseline="0" dirty="0" smtClean="0"/>
              <a:t> the 4 Ways to Handle Embarrassment.</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10</a:t>
            </a:fld>
            <a:endParaRPr lang="en-US"/>
          </a:p>
        </p:txBody>
      </p:sp>
    </p:spTree>
    <p:extLst>
      <p:ext uri="{BB962C8B-B14F-4D97-AF65-F5344CB8AC3E}">
        <p14:creationId xmlns:p14="http://schemas.microsoft.com/office/powerpoint/2010/main" val="3616750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a:t>
            </a:r>
            <a:r>
              <a:rPr lang="en-US" baseline="0" dirty="0" smtClean="0"/>
              <a:t> if they remember the </a:t>
            </a:r>
            <a:r>
              <a:rPr lang="en-US" b="1" baseline="0" dirty="0" smtClean="0"/>
              <a:t>4 ways to handle embarrassment</a:t>
            </a:r>
            <a:r>
              <a:rPr lang="en-US" baseline="0" dirty="0" smtClean="0"/>
              <a:t>.  </a:t>
            </a:r>
            <a:r>
              <a:rPr lang="en-US" b="1" baseline="0" dirty="0" smtClean="0"/>
              <a:t>Ask how they might be able to help their friend by using these strategies.  </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11</a:t>
            </a:fld>
            <a:endParaRPr lang="en-US"/>
          </a:p>
        </p:txBody>
      </p:sp>
    </p:spTree>
    <p:extLst>
      <p:ext uri="{BB962C8B-B14F-4D97-AF65-F5344CB8AC3E}">
        <p14:creationId xmlns:p14="http://schemas.microsoft.com/office/powerpoint/2010/main" val="305809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Talk about how </a:t>
            </a:r>
            <a:r>
              <a:rPr lang="en-US" b="1" baseline="0" dirty="0" smtClean="0"/>
              <a:t>everyone has been embarrassed by something they have said or done</a:t>
            </a:r>
            <a:r>
              <a:rPr lang="en-US" baseline="0" dirty="0" smtClean="0"/>
              <a:t>.  Ask students to share examples.  Start things off with your own example if necessary.</a:t>
            </a:r>
            <a:endParaRPr lang="en-US" dirty="0"/>
          </a:p>
        </p:txBody>
      </p:sp>
      <p:sp>
        <p:nvSpPr>
          <p:cNvPr id="4" name="Slide Number Placeholder 3"/>
          <p:cNvSpPr>
            <a:spLocks noGrp="1"/>
          </p:cNvSpPr>
          <p:nvPr>
            <p:ph type="sldNum" sz="quarter" idx="10"/>
          </p:nvPr>
        </p:nvSpPr>
        <p:spPr/>
        <p:txBody>
          <a:bodyPr/>
          <a:lstStyle/>
          <a:p>
            <a:fld id="{074A3EFC-5D9E-4647-A2F9-7B397D3FE26C}" type="slidenum">
              <a:rPr lang="en-US" smtClean="0"/>
              <a:t>2</a:t>
            </a:fld>
            <a:endParaRPr lang="en-US"/>
          </a:p>
        </p:txBody>
      </p:sp>
    </p:spTree>
    <p:extLst>
      <p:ext uri="{BB962C8B-B14F-4D97-AF65-F5344CB8AC3E}">
        <p14:creationId xmlns:p14="http://schemas.microsoft.com/office/powerpoint/2010/main" val="218741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 for their</a:t>
            </a:r>
            <a:r>
              <a:rPr lang="en-US" baseline="0" dirty="0" smtClean="0"/>
              <a:t> input, then click to bring up each picture.  Talk about </a:t>
            </a:r>
            <a:r>
              <a:rPr lang="en-US" b="1" baseline="0" dirty="0" smtClean="0"/>
              <a:t>the effects of embarrassment on our bodies. (we might blush, sweat, our heart races, etc.)</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3</a:t>
            </a:fld>
            <a:endParaRPr lang="en-US"/>
          </a:p>
        </p:txBody>
      </p:sp>
    </p:spTree>
    <p:extLst>
      <p:ext uri="{BB962C8B-B14F-4D97-AF65-F5344CB8AC3E}">
        <p14:creationId xmlns:p14="http://schemas.microsoft.com/office/powerpoint/2010/main" val="302263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how it might</a:t>
            </a:r>
            <a:r>
              <a:rPr lang="en-US" baseline="0" dirty="0" smtClean="0"/>
              <a:t> feel like everyone is looking at us.  </a:t>
            </a:r>
            <a:r>
              <a:rPr lang="en-US" b="1" baseline="0" dirty="0" smtClean="0"/>
              <a:t>All those eyes might make us feel self-conscious, ashamed, like we want to hide.  When we feel that way, it’s hard to figure out what to do.</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4</a:t>
            </a:fld>
            <a:endParaRPr lang="en-US"/>
          </a:p>
        </p:txBody>
      </p:sp>
    </p:spTree>
    <p:extLst>
      <p:ext uri="{BB962C8B-B14F-4D97-AF65-F5344CB8AC3E}">
        <p14:creationId xmlns:p14="http://schemas.microsoft.com/office/powerpoint/2010/main" val="353614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Say that </a:t>
            </a:r>
            <a:r>
              <a:rPr lang="en-US" b="1" baseline="0" dirty="0" smtClean="0"/>
              <a:t>while we’d like to just hide away until the embarrassment passes, that’s not realistic.  Ask for their ideas about what to do instead.  List these on the board.</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5</a:t>
            </a:fld>
            <a:endParaRPr lang="en-US"/>
          </a:p>
        </p:txBody>
      </p:sp>
    </p:spTree>
    <p:extLst>
      <p:ext uri="{BB962C8B-B14F-4D97-AF65-F5344CB8AC3E}">
        <p14:creationId xmlns:p14="http://schemas.microsoft.com/office/powerpoint/2010/main" val="232234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a:t>
            </a:r>
            <a:r>
              <a:rPr lang="en-US" b="1" baseline="0" dirty="0" smtClean="0"/>
              <a:t>Talk about how important it is to forgive yourself.  We’re only human – we’ll make mistakes and do other silly things.  </a:t>
            </a:r>
            <a:r>
              <a:rPr lang="en-US" b="1" baseline="0" dirty="0" smtClean="0"/>
              <a:t>It’s hard to forgive ourselves if we keep going over and over the embarrassment in our minds.  In </a:t>
            </a:r>
            <a:r>
              <a:rPr lang="en-US" b="1" baseline="0" dirty="0" smtClean="0"/>
              <a:t>order for us to move past these embarrassing moments, we need to stop beating ourselves up and forgive ourselves.  </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6</a:t>
            </a:fld>
            <a:endParaRPr lang="en-US"/>
          </a:p>
        </p:txBody>
      </p:sp>
    </p:spTree>
    <p:extLst>
      <p:ext uri="{BB962C8B-B14F-4D97-AF65-F5344CB8AC3E}">
        <p14:creationId xmlns:p14="http://schemas.microsoft.com/office/powerpoint/2010/main" val="380218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t>
            </a:r>
            <a:r>
              <a:rPr lang="en-US" b="1" dirty="0" smtClean="0"/>
              <a:t>When we’re able to laugh at ourselves</a:t>
            </a:r>
            <a:r>
              <a:rPr lang="en-US" b="1" baseline="0" dirty="0" smtClean="0"/>
              <a:t>, it helps us to move past the embarrassing incident and get on with our lives.  We’re so busy laughing that we don’t stay embarrassed for too long.  </a:t>
            </a:r>
            <a:r>
              <a:rPr lang="en-US" b="0" baseline="0" dirty="0" smtClean="0"/>
              <a:t>(adapted from </a:t>
            </a:r>
            <a:r>
              <a:rPr lang="en-US" b="0" u="sng" baseline="0" dirty="0" smtClean="0"/>
              <a:t>www.pbskids.org)</a:t>
            </a:r>
            <a:endParaRPr lang="en-US" b="0" u="sng" dirty="0"/>
          </a:p>
        </p:txBody>
      </p:sp>
      <p:sp>
        <p:nvSpPr>
          <p:cNvPr id="4" name="Slide Number Placeholder 3"/>
          <p:cNvSpPr>
            <a:spLocks noGrp="1"/>
          </p:cNvSpPr>
          <p:nvPr>
            <p:ph type="sldNum" sz="quarter" idx="10"/>
          </p:nvPr>
        </p:nvSpPr>
        <p:spPr/>
        <p:txBody>
          <a:bodyPr/>
          <a:lstStyle/>
          <a:p>
            <a:fld id="{074A3EFC-5D9E-4647-A2F9-7B397D3FE26C}" type="slidenum">
              <a:rPr lang="en-US" smtClean="0"/>
              <a:t>7</a:t>
            </a:fld>
            <a:endParaRPr lang="en-US"/>
          </a:p>
        </p:txBody>
      </p:sp>
    </p:spTree>
    <p:extLst>
      <p:ext uri="{BB962C8B-B14F-4D97-AF65-F5344CB8AC3E}">
        <p14:creationId xmlns:p14="http://schemas.microsoft.com/office/powerpoint/2010/main" val="20975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Talk about how </a:t>
            </a:r>
            <a:r>
              <a:rPr lang="en-US" b="1" baseline="0" dirty="0" smtClean="0"/>
              <a:t>changing the subject helps you and your friends move past those embarrassing moments.  Ask students for examples of how they could change the subject if they found themselves in an embarrassing situation.</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8</a:t>
            </a:fld>
            <a:endParaRPr lang="en-US"/>
          </a:p>
        </p:txBody>
      </p:sp>
    </p:spTree>
    <p:extLst>
      <p:ext uri="{BB962C8B-B14F-4D97-AF65-F5344CB8AC3E}">
        <p14:creationId xmlns:p14="http://schemas.microsoft.com/office/powerpoint/2010/main" val="253877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t>
            </a:r>
            <a:r>
              <a:rPr lang="en-US" b="1" dirty="0" smtClean="0"/>
              <a:t>Talk about how owning</a:t>
            </a:r>
            <a:r>
              <a:rPr lang="en-US" b="1" baseline="0" dirty="0" smtClean="0"/>
              <a:t> the embarrassing moment quickly, then moving forward with a suggestion can help everyone get past the incident – especially you!  Dwelling on the embarrassment can make it worse!!</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9</a:t>
            </a:fld>
            <a:endParaRPr lang="en-US"/>
          </a:p>
        </p:txBody>
      </p:sp>
    </p:spTree>
    <p:extLst>
      <p:ext uri="{BB962C8B-B14F-4D97-AF65-F5344CB8AC3E}">
        <p14:creationId xmlns:p14="http://schemas.microsoft.com/office/powerpoint/2010/main" val="3518042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rgbClr val="FFFFFF">
              <a:alpha val="80000"/>
            </a:srgbClr>
          </a:solidFill>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22/07/2016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22/07/2016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22/07/2016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t>22/07/2016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492896"/>
            <a:ext cx="7772400" cy="1470025"/>
          </a:xfrm>
          <a:ln w="762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lstStyle/>
          <a:p>
            <a:r>
              <a:rPr lang="en-US"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rPr>
              <a:t>I Can Handle Embarrassment</a:t>
            </a:r>
            <a:endParaRPr lang="en-GB" b="1" dirty="0">
              <a:ln w="12700">
                <a:solidFill>
                  <a:schemeClr val="accent1"/>
                </a:solidFill>
                <a:prstDash val="solid"/>
              </a:ln>
              <a:solidFill>
                <a:schemeClr val="accent6">
                  <a:lumMod val="75000"/>
                </a:schemeClr>
              </a:solidFill>
              <a:effectLst>
                <a:outerShdw dist="38100" dir="2640000" algn="bl" rotWithShape="0">
                  <a:schemeClr val="accent1"/>
                </a:outerShdw>
              </a:effectLst>
            </a:endParaRPr>
          </a:p>
        </p:txBody>
      </p:sp>
      <p:pic>
        <p:nvPicPr>
          <p:cNvPr id="4" name="Picture 3"/>
          <p:cNvPicPr>
            <a:picLocks noChangeAspect="1"/>
          </p:cNvPicPr>
          <p:nvPr/>
        </p:nvPicPr>
        <p:blipFill>
          <a:blip r:embed="rId3"/>
          <a:stretch>
            <a:fillRect/>
          </a:stretch>
        </p:blipFill>
        <p:spPr>
          <a:xfrm>
            <a:off x="7082293" y="4725144"/>
            <a:ext cx="1445683" cy="1746085"/>
          </a:xfrm>
          <a:prstGeom prst="rect">
            <a:avLst/>
          </a:prstGeom>
        </p:spPr>
      </p:pic>
    </p:spTree>
    <p:extLst>
      <p:ext uri="{BB962C8B-B14F-4D97-AF65-F5344CB8AC3E}">
        <p14:creationId xmlns:p14="http://schemas.microsoft.com/office/powerpoint/2010/main" val="561222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t>Remember:  </a:t>
            </a:r>
            <a:br>
              <a:rPr lang="en-US" b="1" dirty="0" smtClean="0"/>
            </a:br>
            <a:r>
              <a:rPr lang="en-US" sz="5300"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rPr>
              <a:t>4</a:t>
            </a:r>
            <a:r>
              <a:rPr lang="en-US" b="1" dirty="0" smtClean="0"/>
              <a:t> Ways to Handle </a:t>
            </a:r>
            <a:r>
              <a:rPr lang="en-US"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rPr>
              <a:t>Embarrassment </a:t>
            </a:r>
            <a:endParaRPr lang="en-US" b="1" dirty="0">
              <a:ln w="12700">
                <a:solidFill>
                  <a:schemeClr val="accent1"/>
                </a:solidFill>
                <a:prstDash val="solid"/>
              </a:ln>
              <a:solidFill>
                <a:schemeClr val="accent6">
                  <a:lumMod val="75000"/>
                </a:schemeClr>
              </a:solidFill>
              <a:effectLst>
                <a:outerShdw dist="38100" dir="2640000" algn="bl" rotWithShape="0">
                  <a:schemeClr val="accent1"/>
                </a:outerShdw>
              </a:effectLst>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a:pPr>
            <a:r>
              <a:rPr lang="en-US" dirty="0" smtClean="0"/>
              <a:t>Stop beating yourself up</a:t>
            </a:r>
          </a:p>
          <a:p>
            <a:pPr marL="514350" indent="-514350">
              <a:buFont typeface="+mj-lt"/>
              <a:buAutoNum type="arabicPeriod"/>
            </a:pPr>
            <a:endParaRPr lang="en-US" dirty="0" smtClean="0"/>
          </a:p>
          <a:p>
            <a:pPr marL="514350" indent="-514350">
              <a:buFont typeface="+mj-lt"/>
              <a:buAutoNum type="arabicPeriod"/>
            </a:pPr>
            <a:r>
              <a:rPr lang="en-US" dirty="0" smtClean="0"/>
              <a:t>Laugh at yourself</a:t>
            </a:r>
          </a:p>
          <a:p>
            <a:pPr marL="514350" indent="-514350">
              <a:buFont typeface="+mj-lt"/>
              <a:buAutoNum type="arabicPeriod"/>
            </a:pPr>
            <a:endParaRPr lang="en-US" dirty="0" smtClean="0"/>
          </a:p>
          <a:p>
            <a:pPr marL="514350" indent="-514350">
              <a:buFont typeface="+mj-lt"/>
              <a:buAutoNum type="arabicPeriod"/>
            </a:pPr>
            <a:r>
              <a:rPr lang="en-US" dirty="0" smtClean="0"/>
              <a:t>Change the subject</a:t>
            </a:r>
          </a:p>
          <a:p>
            <a:pPr marL="514350" indent="-514350">
              <a:buFont typeface="+mj-lt"/>
              <a:buAutoNum type="arabicPeriod"/>
            </a:pPr>
            <a:endParaRPr lang="en-US" dirty="0" smtClean="0"/>
          </a:p>
          <a:p>
            <a:pPr marL="514350" indent="-514350">
              <a:buFont typeface="+mj-lt"/>
              <a:buAutoNum type="arabicPeriod"/>
            </a:pPr>
            <a:r>
              <a:rPr lang="en-US" dirty="0" smtClean="0"/>
              <a:t>Move forward</a:t>
            </a:r>
            <a:endParaRPr lang="en-US" dirty="0"/>
          </a:p>
        </p:txBody>
      </p:sp>
      <p:pic>
        <p:nvPicPr>
          <p:cNvPr id="6" name="Picture 5"/>
          <p:cNvPicPr>
            <a:picLocks noChangeAspect="1"/>
          </p:cNvPicPr>
          <p:nvPr/>
        </p:nvPicPr>
        <p:blipFill>
          <a:blip r:embed="rId3"/>
          <a:stretch>
            <a:fillRect/>
          </a:stretch>
        </p:blipFill>
        <p:spPr>
          <a:xfrm>
            <a:off x="4860032" y="3645024"/>
            <a:ext cx="3691237" cy="2242939"/>
          </a:xfrm>
          <a:prstGeom prst="rect">
            <a:avLst/>
          </a:prstGeom>
        </p:spPr>
      </p:pic>
      <p:sp>
        <p:nvSpPr>
          <p:cNvPr id="7" name="Rounded Rectangular Callout 6"/>
          <p:cNvSpPr/>
          <p:nvPr/>
        </p:nvSpPr>
        <p:spPr>
          <a:xfrm>
            <a:off x="6463037" y="2031789"/>
            <a:ext cx="2088232" cy="1368152"/>
          </a:xfrm>
          <a:prstGeom prst="wedgeRoundRectCallout">
            <a:avLst>
              <a:gd name="adj1" fmla="val -24938"/>
              <a:gd name="adj2" fmla="val 7990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solidFill>
                  <a:schemeClr val="tx1"/>
                </a:solidFill>
                <a:latin typeface="Comic Sans MS" panose="030F0702030302020204" pitchFamily="66" charset="0"/>
              </a:rPr>
              <a:t>Way to go!!</a:t>
            </a:r>
            <a:endParaRPr lang="en-US" sz="24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45227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b="1" dirty="0" smtClean="0"/>
              <a:t>So…what do YOU think?</a:t>
            </a:r>
            <a:endParaRPr lang="en-US" b="1" dirty="0"/>
          </a:p>
        </p:txBody>
      </p:sp>
      <p:sp>
        <p:nvSpPr>
          <p:cNvPr id="3" name="Content Placeholder 2"/>
          <p:cNvSpPr>
            <a:spLocks noGrp="1"/>
          </p:cNvSpPr>
          <p:nvPr>
            <p:ph idx="1"/>
          </p:nvPr>
        </p:nvSpPr>
        <p:spPr>
          <a:xfrm>
            <a:off x="457200" y="1600200"/>
            <a:ext cx="5050904" cy="4781128"/>
          </a:xfrm>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en-US" sz="3600" dirty="0" smtClean="0"/>
              <a:t>You’re sitting in the cafeteria after lunch when suddenly your friend burps – really loudly!! Everyone stops talking and looks at her. Your friend is </a:t>
            </a:r>
            <a:r>
              <a:rPr lang="en-US" sz="3600" u="sng" dirty="0" smtClean="0"/>
              <a:t>so</a:t>
            </a:r>
            <a:r>
              <a:rPr lang="en-US" sz="3600" dirty="0" smtClean="0"/>
              <a:t> embarrassed!  </a:t>
            </a:r>
          </a:p>
          <a:p>
            <a:pPr marL="0" indent="0" algn="ctr">
              <a:buNone/>
            </a:pPr>
            <a:r>
              <a:rPr lang="en-US" sz="3600" dirty="0" smtClean="0"/>
              <a:t>What can you do?</a:t>
            </a:r>
            <a:endParaRPr lang="en-US" sz="3600" dirty="0"/>
          </a:p>
        </p:txBody>
      </p:sp>
      <p:pic>
        <p:nvPicPr>
          <p:cNvPr id="4" name="Picture 3"/>
          <p:cNvPicPr>
            <a:picLocks noChangeAspect="1"/>
          </p:cNvPicPr>
          <p:nvPr/>
        </p:nvPicPr>
        <p:blipFill>
          <a:blip r:embed="rId3"/>
          <a:stretch>
            <a:fillRect/>
          </a:stretch>
        </p:blipFill>
        <p:spPr>
          <a:xfrm>
            <a:off x="5724128" y="1988840"/>
            <a:ext cx="2833237" cy="3763119"/>
          </a:xfrm>
          <a:prstGeom prst="rect">
            <a:avLst/>
          </a:prstGeom>
        </p:spPr>
      </p:pic>
    </p:spTree>
    <p:extLst>
      <p:ext uri="{BB962C8B-B14F-4D97-AF65-F5344CB8AC3E}">
        <p14:creationId xmlns:p14="http://schemas.microsoft.com/office/powerpoint/2010/main" val="545852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t>We all get </a:t>
            </a:r>
            <a:r>
              <a:rPr lang="en-US" b="1" dirty="0" smtClean="0">
                <a:solidFill>
                  <a:schemeClr val="accent6">
                    <a:lumMod val="75000"/>
                  </a:schemeClr>
                </a:solidFill>
              </a:rPr>
              <a:t>embarrassed</a:t>
            </a:r>
            <a:r>
              <a:rPr lang="en-US" b="1" dirty="0" smtClean="0"/>
              <a:t> sometimes…</a:t>
            </a:r>
            <a:endParaRPr lang="en-US" b="1" dirty="0"/>
          </a:p>
        </p:txBody>
      </p:sp>
      <p:sp>
        <p:nvSpPr>
          <p:cNvPr id="3" name="Content Placeholder 2"/>
          <p:cNvSpPr>
            <a:spLocks noGrp="1"/>
          </p:cNvSpPr>
          <p:nvPr>
            <p:ph idx="1"/>
          </p:nvPr>
        </p:nvSpPr>
        <p:spPr>
          <a:xfrm>
            <a:off x="1331640" y="2204864"/>
            <a:ext cx="2458616" cy="3672408"/>
          </a:xfrm>
        </p:spPr>
        <p:txBody>
          <a:bodyPr/>
          <a:lstStyle/>
          <a:p>
            <a:pPr marL="0" indent="0" algn="ctr">
              <a:buNone/>
            </a:pPr>
            <a:r>
              <a:rPr lang="en-US" dirty="0" smtClean="0"/>
              <a:t>We might say or do something that makes us look silly in front of other people</a:t>
            </a:r>
            <a:endParaRPr lang="en-US" dirty="0"/>
          </a:p>
        </p:txBody>
      </p:sp>
      <p:pic>
        <p:nvPicPr>
          <p:cNvPr id="4" name="Picture 3"/>
          <p:cNvPicPr>
            <a:picLocks noChangeAspect="1"/>
          </p:cNvPicPr>
          <p:nvPr/>
        </p:nvPicPr>
        <p:blipFill>
          <a:blip r:embed="rId3"/>
          <a:stretch>
            <a:fillRect/>
          </a:stretch>
        </p:blipFill>
        <p:spPr>
          <a:xfrm>
            <a:off x="4860032" y="1845899"/>
            <a:ext cx="3642717" cy="4548865"/>
          </a:xfrm>
          <a:prstGeom prst="rect">
            <a:avLst/>
          </a:prstGeom>
        </p:spPr>
      </p:pic>
    </p:spTree>
    <p:extLst>
      <p:ext uri="{BB962C8B-B14F-4D97-AF65-F5344CB8AC3E}">
        <p14:creationId xmlns:p14="http://schemas.microsoft.com/office/powerpoint/2010/main" val="3488535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t>What might happen to your body when you’re </a:t>
            </a:r>
            <a:r>
              <a:rPr lang="en-US" b="1" dirty="0" smtClean="0">
                <a:solidFill>
                  <a:schemeClr val="accent6">
                    <a:lumMod val="75000"/>
                  </a:schemeClr>
                </a:solidFill>
              </a:rPr>
              <a:t>embarrassed</a:t>
            </a:r>
            <a:r>
              <a:rPr lang="en-US" b="1" dirty="0" smtClean="0"/>
              <a:t>?</a:t>
            </a:r>
            <a:endParaRPr lang="en-US" b="1" dirty="0"/>
          </a:p>
        </p:txBody>
      </p:sp>
      <p:pic>
        <p:nvPicPr>
          <p:cNvPr id="4" name="Picture 3"/>
          <p:cNvPicPr>
            <a:picLocks noChangeAspect="1"/>
          </p:cNvPicPr>
          <p:nvPr/>
        </p:nvPicPr>
        <p:blipFill rotWithShape="1">
          <a:blip r:embed="rId3"/>
          <a:srcRect b="7103"/>
          <a:stretch/>
        </p:blipFill>
        <p:spPr>
          <a:xfrm>
            <a:off x="3552825" y="4437112"/>
            <a:ext cx="2038350" cy="2088232"/>
          </a:xfrm>
          <a:prstGeom prst="rect">
            <a:avLst/>
          </a:prstGeom>
        </p:spPr>
      </p:pic>
      <p:pic>
        <p:nvPicPr>
          <p:cNvPr id="5" name="Picture 4"/>
          <p:cNvPicPr>
            <a:picLocks noChangeAspect="1"/>
          </p:cNvPicPr>
          <p:nvPr/>
        </p:nvPicPr>
        <p:blipFill>
          <a:blip r:embed="rId4"/>
          <a:stretch>
            <a:fillRect/>
          </a:stretch>
        </p:blipFill>
        <p:spPr>
          <a:xfrm rot="20237123">
            <a:off x="650182" y="1893747"/>
            <a:ext cx="2895600" cy="1581150"/>
          </a:xfrm>
          <a:prstGeom prst="rect">
            <a:avLst/>
          </a:prstGeom>
        </p:spPr>
      </p:pic>
      <p:pic>
        <p:nvPicPr>
          <p:cNvPr id="6" name="Picture 5"/>
          <p:cNvPicPr>
            <a:picLocks noChangeAspect="1"/>
          </p:cNvPicPr>
          <p:nvPr/>
        </p:nvPicPr>
        <p:blipFill>
          <a:blip r:embed="rId5"/>
          <a:stretch>
            <a:fillRect/>
          </a:stretch>
        </p:blipFill>
        <p:spPr>
          <a:xfrm rot="833749">
            <a:off x="5591176" y="1672997"/>
            <a:ext cx="2835956" cy="2339664"/>
          </a:xfrm>
          <a:prstGeom prst="rect">
            <a:avLst/>
          </a:prstGeom>
        </p:spPr>
      </p:pic>
      <p:sp>
        <p:nvSpPr>
          <p:cNvPr id="7" name="TextBox 6"/>
          <p:cNvSpPr txBox="1"/>
          <p:nvPr/>
        </p:nvSpPr>
        <p:spPr>
          <a:xfrm>
            <a:off x="3427070" y="3955571"/>
            <a:ext cx="2304256" cy="707886"/>
          </a:xfrm>
          <a:prstGeom prst="rect">
            <a:avLst/>
          </a:prstGeom>
          <a:noFill/>
        </p:spPr>
        <p:txBody>
          <a:bodyPr wrap="square" rtlCol="0">
            <a:spAutoFit/>
          </a:bodyPr>
          <a:lstStyle/>
          <a:p>
            <a:pPr algn="ctr"/>
            <a:r>
              <a:rPr lang="en-US" sz="4000" b="1" dirty="0" smtClean="0">
                <a:solidFill>
                  <a:schemeClr val="accent6">
                    <a:lumMod val="75000"/>
                  </a:schemeClr>
                </a:solidFill>
                <a:latin typeface="AR CARTER" panose="02000000000000000000" pitchFamily="2" charset="0"/>
              </a:rPr>
              <a:t>sweat</a:t>
            </a:r>
            <a:endParaRPr lang="en-US" sz="4000" b="1" dirty="0">
              <a:solidFill>
                <a:schemeClr val="accent6">
                  <a:lumMod val="75000"/>
                </a:schemeClr>
              </a:solidFill>
              <a:latin typeface="AR CARTER" panose="02000000000000000000" pitchFamily="2" charset="0"/>
            </a:endParaRPr>
          </a:p>
        </p:txBody>
      </p:sp>
      <p:sp>
        <p:nvSpPr>
          <p:cNvPr id="8" name="TextBox 7"/>
          <p:cNvSpPr txBox="1"/>
          <p:nvPr/>
        </p:nvSpPr>
        <p:spPr>
          <a:xfrm rot="19915249">
            <a:off x="1711604" y="3305036"/>
            <a:ext cx="2232248" cy="769441"/>
          </a:xfrm>
          <a:prstGeom prst="rect">
            <a:avLst/>
          </a:prstGeom>
          <a:noFill/>
        </p:spPr>
        <p:txBody>
          <a:bodyPr wrap="square" rtlCol="0">
            <a:spAutoFit/>
          </a:bodyPr>
          <a:lstStyle/>
          <a:p>
            <a:pPr algn="ctr"/>
            <a:r>
              <a:rPr lang="en-US" sz="4400" b="1" dirty="0" smtClean="0">
                <a:solidFill>
                  <a:schemeClr val="accent6">
                    <a:lumMod val="75000"/>
                  </a:schemeClr>
                </a:solidFill>
                <a:latin typeface="AR CARTER" panose="02000000000000000000" pitchFamily="2" charset="0"/>
              </a:rPr>
              <a:t>blush</a:t>
            </a:r>
            <a:endParaRPr lang="en-US" sz="4400" b="1" dirty="0">
              <a:solidFill>
                <a:schemeClr val="accent6">
                  <a:lumMod val="75000"/>
                </a:schemeClr>
              </a:solidFill>
              <a:latin typeface="AR CARTER" panose="02000000000000000000" pitchFamily="2" charset="0"/>
            </a:endParaRPr>
          </a:p>
        </p:txBody>
      </p:sp>
      <p:sp>
        <p:nvSpPr>
          <p:cNvPr id="9" name="TextBox 8"/>
          <p:cNvSpPr txBox="1"/>
          <p:nvPr/>
        </p:nvSpPr>
        <p:spPr>
          <a:xfrm rot="703093">
            <a:off x="5796923" y="3824149"/>
            <a:ext cx="1944216" cy="646331"/>
          </a:xfrm>
          <a:prstGeom prst="rect">
            <a:avLst/>
          </a:prstGeom>
          <a:noFill/>
        </p:spPr>
        <p:txBody>
          <a:bodyPr wrap="square" rtlCol="0">
            <a:spAutoFit/>
          </a:bodyPr>
          <a:lstStyle/>
          <a:p>
            <a:pPr algn="ctr"/>
            <a:r>
              <a:rPr lang="en-US" sz="3600" b="1" dirty="0" smtClean="0">
                <a:solidFill>
                  <a:schemeClr val="accent6">
                    <a:lumMod val="75000"/>
                  </a:schemeClr>
                </a:solidFill>
                <a:latin typeface="AR CARTER" panose="02000000000000000000" pitchFamily="2" charset="0"/>
              </a:rPr>
              <a:t>heart races</a:t>
            </a:r>
            <a:endParaRPr lang="en-US" sz="3600" b="1" dirty="0">
              <a:solidFill>
                <a:schemeClr val="accent6">
                  <a:lumMod val="75000"/>
                </a:schemeClr>
              </a:solidFill>
              <a:latin typeface="AR CARTER" panose="02000000000000000000" pitchFamily="2" charset="0"/>
            </a:endParaRPr>
          </a:p>
        </p:txBody>
      </p:sp>
    </p:spTree>
    <p:extLst>
      <p:ext uri="{BB962C8B-B14F-4D97-AF65-F5344CB8AC3E}">
        <p14:creationId xmlns:p14="http://schemas.microsoft.com/office/powerpoint/2010/main" val="164062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9910"/>
            <a:ext cx="8229600" cy="1143000"/>
          </a:xfrm>
        </p:spPr>
        <p:style>
          <a:lnRef idx="2">
            <a:schemeClr val="accent6"/>
          </a:lnRef>
          <a:fillRef idx="1">
            <a:schemeClr val="lt1"/>
          </a:fillRef>
          <a:effectRef idx="0">
            <a:schemeClr val="accent6"/>
          </a:effectRef>
          <a:fontRef idx="minor">
            <a:schemeClr val="dk1"/>
          </a:fontRef>
        </p:style>
        <p:txBody>
          <a:bodyPr/>
          <a:lstStyle/>
          <a:p>
            <a:r>
              <a:rPr lang="en-US" b="1" dirty="0" smtClean="0"/>
              <a:t>How does it make you </a:t>
            </a:r>
            <a:r>
              <a:rPr lang="en-US" b="1" u="sng" dirty="0" smtClean="0"/>
              <a:t>feel</a:t>
            </a:r>
            <a:r>
              <a:rPr lang="en-US" b="1" dirty="0" smtClean="0"/>
              <a:t>?</a:t>
            </a:r>
            <a:endParaRPr lang="en-US" b="1" dirty="0"/>
          </a:p>
        </p:txBody>
      </p:sp>
      <p:pic>
        <p:nvPicPr>
          <p:cNvPr id="8" name="Picture 7"/>
          <p:cNvPicPr>
            <a:picLocks noChangeAspect="1"/>
          </p:cNvPicPr>
          <p:nvPr/>
        </p:nvPicPr>
        <p:blipFill>
          <a:blip r:embed="rId3"/>
          <a:stretch>
            <a:fillRect/>
          </a:stretch>
        </p:blipFill>
        <p:spPr>
          <a:xfrm>
            <a:off x="2504472" y="2420888"/>
            <a:ext cx="4135055" cy="2911574"/>
          </a:xfrm>
          <a:prstGeom prst="rect">
            <a:avLst/>
          </a:prstGeom>
        </p:spPr>
      </p:pic>
      <p:pic>
        <p:nvPicPr>
          <p:cNvPr id="10" name="Picture 9"/>
          <p:cNvPicPr>
            <a:picLocks noChangeAspect="1"/>
          </p:cNvPicPr>
          <p:nvPr/>
        </p:nvPicPr>
        <p:blipFill>
          <a:blip r:embed="rId4"/>
          <a:stretch>
            <a:fillRect/>
          </a:stretch>
        </p:blipFill>
        <p:spPr>
          <a:xfrm rot="20177658">
            <a:off x="704087" y="4500453"/>
            <a:ext cx="1775341" cy="1588930"/>
          </a:xfrm>
          <a:prstGeom prst="rect">
            <a:avLst/>
          </a:prstGeom>
        </p:spPr>
      </p:pic>
      <p:pic>
        <p:nvPicPr>
          <p:cNvPr id="12" name="Picture 11"/>
          <p:cNvPicPr>
            <a:picLocks noChangeAspect="1"/>
          </p:cNvPicPr>
          <p:nvPr/>
        </p:nvPicPr>
        <p:blipFill>
          <a:blip r:embed="rId5"/>
          <a:stretch>
            <a:fillRect/>
          </a:stretch>
        </p:blipFill>
        <p:spPr>
          <a:xfrm rot="20012199" flipH="1">
            <a:off x="6418489" y="1730058"/>
            <a:ext cx="1798331" cy="1809466"/>
          </a:xfrm>
          <a:prstGeom prst="rect">
            <a:avLst/>
          </a:prstGeom>
        </p:spPr>
      </p:pic>
      <p:pic>
        <p:nvPicPr>
          <p:cNvPr id="13" name="Picture 12"/>
          <p:cNvPicPr>
            <a:picLocks noChangeAspect="1"/>
          </p:cNvPicPr>
          <p:nvPr/>
        </p:nvPicPr>
        <p:blipFill>
          <a:blip r:embed="rId6"/>
          <a:stretch>
            <a:fillRect/>
          </a:stretch>
        </p:blipFill>
        <p:spPr>
          <a:xfrm rot="847185" flipH="1">
            <a:off x="1024845" y="1783627"/>
            <a:ext cx="1554914" cy="1274519"/>
          </a:xfrm>
          <a:prstGeom prst="rect">
            <a:avLst/>
          </a:prstGeom>
        </p:spPr>
      </p:pic>
      <p:pic>
        <p:nvPicPr>
          <p:cNvPr id="14" name="Picture 13"/>
          <p:cNvPicPr>
            <a:picLocks noChangeAspect="1"/>
          </p:cNvPicPr>
          <p:nvPr/>
        </p:nvPicPr>
        <p:blipFill>
          <a:blip r:embed="rId7"/>
          <a:stretch>
            <a:fillRect/>
          </a:stretch>
        </p:blipFill>
        <p:spPr>
          <a:xfrm rot="912942" flipH="1">
            <a:off x="6679373" y="4399957"/>
            <a:ext cx="1984876" cy="1377851"/>
          </a:xfrm>
          <a:prstGeom prst="rect">
            <a:avLst/>
          </a:prstGeom>
        </p:spPr>
      </p:pic>
      <p:sp>
        <p:nvSpPr>
          <p:cNvPr id="15" name="TextBox 14"/>
          <p:cNvSpPr txBox="1"/>
          <p:nvPr/>
        </p:nvSpPr>
        <p:spPr>
          <a:xfrm>
            <a:off x="2843808" y="3845417"/>
            <a:ext cx="36004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smtClean="0">
                <a:solidFill>
                  <a:schemeClr val="accent6">
                    <a:lumMod val="75000"/>
                  </a:schemeClr>
                </a:solidFill>
                <a:latin typeface="AR CHRISTY" panose="02000000000000000000" pitchFamily="2" charset="0"/>
              </a:rPr>
              <a:t>self-conscious</a:t>
            </a:r>
          </a:p>
          <a:p>
            <a:pPr algn="ctr"/>
            <a:r>
              <a:rPr lang="en-US" sz="2400" b="1" dirty="0" smtClean="0">
                <a:solidFill>
                  <a:schemeClr val="accent6">
                    <a:lumMod val="75000"/>
                  </a:schemeClr>
                </a:solidFill>
                <a:latin typeface="AR CHRISTY" panose="02000000000000000000" pitchFamily="2" charset="0"/>
              </a:rPr>
              <a:t>ashamed</a:t>
            </a:r>
          </a:p>
          <a:p>
            <a:pPr algn="ctr"/>
            <a:r>
              <a:rPr lang="en-US" sz="2400" b="1" dirty="0" smtClean="0">
                <a:solidFill>
                  <a:schemeClr val="accent6">
                    <a:lumMod val="75000"/>
                  </a:schemeClr>
                </a:solidFill>
                <a:latin typeface="AR CHRISTY" panose="02000000000000000000" pitchFamily="2" charset="0"/>
              </a:rPr>
              <a:t>like I want to hide</a:t>
            </a:r>
            <a:endParaRPr lang="en-US" sz="2400" b="1" dirty="0">
              <a:solidFill>
                <a:schemeClr val="accent6">
                  <a:lumMod val="75000"/>
                </a:schemeClr>
              </a:solidFill>
              <a:latin typeface="AR CHRISTY" panose="02000000000000000000" pitchFamily="2" charset="0"/>
            </a:endParaRPr>
          </a:p>
        </p:txBody>
      </p:sp>
    </p:spTree>
    <p:extLst>
      <p:ext uri="{BB962C8B-B14F-4D97-AF65-F5344CB8AC3E}">
        <p14:creationId xmlns:p14="http://schemas.microsoft.com/office/powerpoint/2010/main" val="2855775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t>What can we do when we’re </a:t>
            </a:r>
            <a:r>
              <a:rPr lang="en-US" b="1" dirty="0" smtClean="0">
                <a:solidFill>
                  <a:schemeClr val="accent6">
                    <a:lumMod val="75000"/>
                  </a:schemeClr>
                </a:solidFill>
              </a:rPr>
              <a:t>embarrassed</a:t>
            </a:r>
            <a:r>
              <a:rPr lang="en-US" b="1" dirty="0" smtClean="0"/>
              <a:t>?</a:t>
            </a:r>
            <a:endParaRPr lang="en-US" b="1" dirty="0"/>
          </a:p>
        </p:txBody>
      </p:sp>
      <p:pic>
        <p:nvPicPr>
          <p:cNvPr id="4" name="Picture 3"/>
          <p:cNvPicPr>
            <a:picLocks noChangeAspect="1"/>
          </p:cNvPicPr>
          <p:nvPr/>
        </p:nvPicPr>
        <p:blipFill rotWithShape="1">
          <a:blip r:embed="rId3"/>
          <a:srcRect r="14894"/>
          <a:stretch/>
        </p:blipFill>
        <p:spPr>
          <a:xfrm>
            <a:off x="5770687" y="2276872"/>
            <a:ext cx="2880320" cy="4061252"/>
          </a:xfrm>
          <a:prstGeom prst="rect">
            <a:avLst/>
          </a:prstGeom>
        </p:spPr>
      </p:pic>
      <p:sp>
        <p:nvSpPr>
          <p:cNvPr id="5" name="Explosion 1 4"/>
          <p:cNvSpPr/>
          <p:nvPr/>
        </p:nvSpPr>
        <p:spPr>
          <a:xfrm>
            <a:off x="1187624" y="1916832"/>
            <a:ext cx="3250704" cy="3384376"/>
          </a:xfrm>
          <a:prstGeom prst="irregularSeal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smtClean="0">
                <a:latin typeface="Comic Sans MS" panose="030F0702030302020204" pitchFamily="66" charset="0"/>
              </a:rPr>
              <a:t>no – not that!</a:t>
            </a:r>
            <a:endParaRPr lang="en-US" sz="3200" b="1" dirty="0">
              <a:latin typeface="Comic Sans MS" panose="030F0702030302020204" pitchFamily="66" charset="0"/>
            </a:endParaRPr>
          </a:p>
        </p:txBody>
      </p:sp>
      <p:sp>
        <p:nvSpPr>
          <p:cNvPr id="6" name="Right Arrow 5"/>
          <p:cNvSpPr/>
          <p:nvPr/>
        </p:nvSpPr>
        <p:spPr>
          <a:xfrm>
            <a:off x="4792279"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929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sz="5400"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rPr>
              <a:t>4</a:t>
            </a:r>
            <a:r>
              <a:rPr lang="en-US" b="1" dirty="0" smtClean="0"/>
              <a:t> Ways to Handle </a:t>
            </a:r>
            <a:r>
              <a:rPr lang="en-US" b="1" dirty="0" smtClean="0">
                <a:solidFill>
                  <a:schemeClr val="accent6">
                    <a:lumMod val="75000"/>
                  </a:schemeClr>
                </a:solidFill>
              </a:rPr>
              <a:t>Embarrassment</a:t>
            </a:r>
            <a:endParaRPr lang="en-US" b="1" dirty="0">
              <a:solidFill>
                <a:schemeClr val="accent6">
                  <a:lumMod val="75000"/>
                </a:schemeClr>
              </a:solidFill>
            </a:endParaRPr>
          </a:p>
        </p:txBody>
      </p:sp>
      <p:sp>
        <p:nvSpPr>
          <p:cNvPr id="3" name="Content Placeholder 2"/>
          <p:cNvSpPr>
            <a:spLocks noGrp="1"/>
          </p:cNvSpPr>
          <p:nvPr>
            <p:ph idx="1"/>
          </p:nvPr>
        </p:nvSpPr>
        <p:spPr>
          <a:xfrm>
            <a:off x="457200" y="1600200"/>
            <a:ext cx="8229600" cy="4781128"/>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a:pPr>
            <a:r>
              <a:rPr lang="en-US" b="1" dirty="0" smtClean="0"/>
              <a:t>Stop beating yourself up</a:t>
            </a:r>
            <a:endParaRPr lang="en-US" b="1" dirty="0"/>
          </a:p>
        </p:txBody>
      </p:sp>
      <p:pic>
        <p:nvPicPr>
          <p:cNvPr id="4" name="Picture 3"/>
          <p:cNvPicPr>
            <a:picLocks noChangeAspect="1"/>
          </p:cNvPicPr>
          <p:nvPr/>
        </p:nvPicPr>
        <p:blipFill rotWithShape="1">
          <a:blip r:embed="rId3"/>
          <a:srcRect b="7575"/>
          <a:stretch/>
        </p:blipFill>
        <p:spPr>
          <a:xfrm>
            <a:off x="3343088" y="2564904"/>
            <a:ext cx="2885095" cy="3719145"/>
          </a:xfrm>
          <a:prstGeom prst="rect">
            <a:avLst/>
          </a:prstGeom>
        </p:spPr>
      </p:pic>
      <p:sp>
        <p:nvSpPr>
          <p:cNvPr id="5" name="&quot;No&quot; Symbol 4"/>
          <p:cNvSpPr/>
          <p:nvPr/>
        </p:nvSpPr>
        <p:spPr>
          <a:xfrm>
            <a:off x="2985435" y="2912308"/>
            <a:ext cx="3600400" cy="3024336"/>
          </a:xfrm>
          <a:prstGeom prst="noSmoking">
            <a:avLst>
              <a:gd name="adj" fmla="val 2251"/>
            </a:avLst>
          </a:prstGeom>
          <a:solidFill>
            <a:srgbClr val="D61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6084169" y="5805264"/>
            <a:ext cx="2602632" cy="307777"/>
          </a:xfrm>
          <a:prstGeom prst="rect">
            <a:avLst/>
          </a:prstGeom>
          <a:noFill/>
        </p:spPr>
        <p:txBody>
          <a:bodyPr wrap="square" rtlCol="0">
            <a:spAutoFit/>
          </a:bodyPr>
          <a:lstStyle/>
          <a:p>
            <a:r>
              <a:rPr lang="en-US" sz="1400" dirty="0" smtClean="0"/>
              <a:t>adapted from www.wikihow.com</a:t>
            </a:r>
            <a:endParaRPr lang="en-US" sz="1400" dirty="0"/>
          </a:p>
        </p:txBody>
      </p:sp>
    </p:spTree>
    <p:extLst>
      <p:ext uri="{BB962C8B-B14F-4D97-AF65-F5344CB8AC3E}">
        <p14:creationId xmlns:p14="http://schemas.microsoft.com/office/powerpoint/2010/main" val="2789163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229600" cy="5577483"/>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startAt="2"/>
            </a:pPr>
            <a:r>
              <a:rPr lang="en-US" b="1" dirty="0" smtClean="0"/>
              <a:t>Laugh at yourself</a:t>
            </a:r>
            <a:endParaRPr lang="en-US" b="1" dirty="0"/>
          </a:p>
        </p:txBody>
      </p:sp>
      <p:pic>
        <p:nvPicPr>
          <p:cNvPr id="5" name="Picture 4"/>
          <p:cNvPicPr>
            <a:picLocks noChangeAspect="1"/>
          </p:cNvPicPr>
          <p:nvPr/>
        </p:nvPicPr>
        <p:blipFill>
          <a:blip r:embed="rId3"/>
          <a:stretch>
            <a:fillRect/>
          </a:stretch>
        </p:blipFill>
        <p:spPr>
          <a:xfrm>
            <a:off x="3272135" y="1628800"/>
            <a:ext cx="2599730" cy="3906698"/>
          </a:xfrm>
          <a:prstGeom prst="rect">
            <a:avLst/>
          </a:prstGeom>
        </p:spPr>
      </p:pic>
      <p:sp>
        <p:nvSpPr>
          <p:cNvPr id="6" name="TextBox 5"/>
          <p:cNvSpPr txBox="1"/>
          <p:nvPr/>
        </p:nvSpPr>
        <p:spPr>
          <a:xfrm>
            <a:off x="3023828" y="5800809"/>
            <a:ext cx="3096344" cy="307777"/>
          </a:xfrm>
          <a:prstGeom prst="rect">
            <a:avLst/>
          </a:prstGeom>
          <a:noFill/>
        </p:spPr>
        <p:txBody>
          <a:bodyPr wrap="square" rtlCol="0">
            <a:spAutoFit/>
          </a:bodyPr>
          <a:lstStyle/>
          <a:p>
            <a:pPr algn="ctr"/>
            <a:r>
              <a:rPr lang="en-US" sz="1400" dirty="0" smtClean="0"/>
              <a:t>adapted from www.pbskids.org</a:t>
            </a:r>
            <a:endParaRPr lang="en-US" sz="1400" dirty="0"/>
          </a:p>
        </p:txBody>
      </p:sp>
    </p:spTree>
    <p:extLst>
      <p:ext uri="{BB962C8B-B14F-4D97-AF65-F5344CB8AC3E}">
        <p14:creationId xmlns:p14="http://schemas.microsoft.com/office/powerpoint/2010/main" val="2489681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1176214" y="1252362"/>
            <a:ext cx="2857500" cy="1872208"/>
          </a:xfrm>
          <a:prstGeom prst="cloudCallout">
            <a:avLst>
              <a:gd name="adj1" fmla="val 51500"/>
              <a:gd name="adj2" fmla="val 396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467544" y="548680"/>
            <a:ext cx="8229600" cy="5721499"/>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startAt="3"/>
            </a:pPr>
            <a:r>
              <a:rPr lang="en-US" b="1" dirty="0" smtClean="0"/>
              <a:t>Change the subject</a:t>
            </a:r>
            <a:endParaRPr lang="en-US" b="1" dirty="0"/>
          </a:p>
        </p:txBody>
      </p:sp>
      <p:pic>
        <p:nvPicPr>
          <p:cNvPr id="8" name="Picture 7"/>
          <p:cNvPicPr>
            <a:picLocks noChangeAspect="1"/>
          </p:cNvPicPr>
          <p:nvPr/>
        </p:nvPicPr>
        <p:blipFill rotWithShape="1">
          <a:blip r:embed="rId3"/>
          <a:srcRect r="42945"/>
          <a:stretch/>
        </p:blipFill>
        <p:spPr>
          <a:xfrm>
            <a:off x="4211960" y="1700808"/>
            <a:ext cx="1728192" cy="3971732"/>
          </a:xfrm>
          <a:prstGeom prst="rect">
            <a:avLst/>
          </a:prstGeom>
        </p:spPr>
      </p:pic>
      <p:sp>
        <p:nvSpPr>
          <p:cNvPr id="9" name="Rectangular Callout 8"/>
          <p:cNvSpPr/>
          <p:nvPr/>
        </p:nvSpPr>
        <p:spPr>
          <a:xfrm>
            <a:off x="5868144" y="1247186"/>
            <a:ext cx="2664296" cy="2232248"/>
          </a:xfrm>
          <a:prstGeom prst="wedgeRectCallout">
            <a:avLst>
              <a:gd name="adj1" fmla="val -61921"/>
              <a:gd name="adj2" fmla="val 3590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tx1"/>
                </a:solidFill>
                <a:latin typeface="Comic Sans MS" panose="030F0702030302020204" pitchFamily="66" charset="0"/>
              </a:rPr>
              <a:t>Anybody watch Ninja Warriors last night?</a:t>
            </a:r>
            <a:endParaRPr lang="en-US" b="1" dirty="0">
              <a:solidFill>
                <a:schemeClr val="tx1"/>
              </a:solidFill>
              <a:latin typeface="Comic Sans MS" panose="030F0702030302020204" pitchFamily="66" charset="0"/>
            </a:endParaRPr>
          </a:p>
        </p:txBody>
      </p:sp>
      <p:pic>
        <p:nvPicPr>
          <p:cNvPr id="12" name="Picture 11"/>
          <p:cNvPicPr>
            <a:picLocks noChangeAspect="1"/>
          </p:cNvPicPr>
          <p:nvPr/>
        </p:nvPicPr>
        <p:blipFill>
          <a:blip r:embed="rId4"/>
          <a:stretch>
            <a:fillRect/>
          </a:stretch>
        </p:blipFill>
        <p:spPr>
          <a:xfrm flipH="1">
            <a:off x="484167" y="1188771"/>
            <a:ext cx="3638670" cy="1919428"/>
          </a:xfrm>
          <a:prstGeom prst="rect">
            <a:avLst/>
          </a:prstGeom>
        </p:spPr>
      </p:pic>
      <p:pic>
        <p:nvPicPr>
          <p:cNvPr id="4" name="Picture 3"/>
          <p:cNvPicPr>
            <a:picLocks noChangeAspect="1"/>
          </p:cNvPicPr>
          <p:nvPr/>
        </p:nvPicPr>
        <p:blipFill>
          <a:blip r:embed="rId5"/>
          <a:stretch>
            <a:fillRect/>
          </a:stretch>
        </p:blipFill>
        <p:spPr>
          <a:xfrm>
            <a:off x="1148433" y="1412776"/>
            <a:ext cx="928127" cy="834139"/>
          </a:xfrm>
          <a:prstGeom prst="rect">
            <a:avLst/>
          </a:prstGeom>
        </p:spPr>
      </p:pic>
      <p:sp>
        <p:nvSpPr>
          <p:cNvPr id="13" name="TextBox 12"/>
          <p:cNvSpPr txBox="1"/>
          <p:nvPr/>
        </p:nvSpPr>
        <p:spPr>
          <a:xfrm>
            <a:off x="2040556" y="1412776"/>
            <a:ext cx="1296144" cy="1169551"/>
          </a:xfrm>
          <a:prstGeom prst="rect">
            <a:avLst/>
          </a:prstGeom>
          <a:noFill/>
        </p:spPr>
        <p:txBody>
          <a:bodyPr wrap="square" rtlCol="0">
            <a:spAutoFit/>
          </a:bodyPr>
          <a:lstStyle/>
          <a:p>
            <a:pPr algn="ctr"/>
            <a:r>
              <a:rPr lang="en-US" sz="1400" dirty="0" smtClean="0">
                <a:latin typeface="Comic Sans MS" panose="030F0702030302020204" pitchFamily="66" charset="0"/>
              </a:rPr>
              <a:t>I can’t believe I just fell in front of everyone…</a:t>
            </a:r>
            <a:endParaRPr lang="en-US" sz="1400" dirty="0">
              <a:latin typeface="Comic Sans MS" panose="030F0702030302020204" pitchFamily="66" charset="0"/>
            </a:endParaRPr>
          </a:p>
        </p:txBody>
      </p:sp>
      <p:sp>
        <p:nvSpPr>
          <p:cNvPr id="14" name="TextBox 13"/>
          <p:cNvSpPr txBox="1"/>
          <p:nvPr/>
        </p:nvSpPr>
        <p:spPr>
          <a:xfrm>
            <a:off x="1303648" y="5733256"/>
            <a:ext cx="2602632" cy="307777"/>
          </a:xfrm>
          <a:prstGeom prst="rect">
            <a:avLst/>
          </a:prstGeom>
          <a:noFill/>
        </p:spPr>
        <p:txBody>
          <a:bodyPr wrap="square" rtlCol="0">
            <a:spAutoFit/>
          </a:bodyPr>
          <a:lstStyle/>
          <a:p>
            <a:r>
              <a:rPr lang="en-US" sz="1400" dirty="0" smtClean="0"/>
              <a:t>adapted from www.wikihow.com</a:t>
            </a:r>
            <a:endParaRPr lang="en-US" sz="1400" dirty="0"/>
          </a:p>
        </p:txBody>
      </p:sp>
    </p:spTree>
    <p:extLst>
      <p:ext uri="{BB962C8B-B14F-4D97-AF65-F5344CB8AC3E}">
        <p14:creationId xmlns:p14="http://schemas.microsoft.com/office/powerpoint/2010/main" val="1348672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startAt="4"/>
            </a:pPr>
            <a:r>
              <a:rPr lang="en-US" b="1" dirty="0" smtClean="0">
                <a:solidFill>
                  <a:schemeClr val="tx1"/>
                </a:solidFill>
              </a:rPr>
              <a:t>Move forward</a:t>
            </a:r>
            <a:endParaRPr lang="en-US" b="1" dirty="0">
              <a:solidFill>
                <a:schemeClr val="tx1"/>
              </a:solidFill>
            </a:endParaRPr>
          </a:p>
        </p:txBody>
      </p:sp>
      <p:sp>
        <p:nvSpPr>
          <p:cNvPr id="4" name="TextBox 3"/>
          <p:cNvSpPr txBox="1"/>
          <p:nvPr/>
        </p:nvSpPr>
        <p:spPr>
          <a:xfrm>
            <a:off x="3023828" y="5800809"/>
            <a:ext cx="3096344" cy="307777"/>
          </a:xfrm>
          <a:prstGeom prst="rect">
            <a:avLst/>
          </a:prstGeom>
          <a:noFill/>
        </p:spPr>
        <p:txBody>
          <a:bodyPr wrap="square" rtlCol="0">
            <a:spAutoFit/>
          </a:bodyPr>
          <a:lstStyle/>
          <a:p>
            <a:pPr algn="ctr"/>
            <a:r>
              <a:rPr lang="en-US" sz="1400" dirty="0" smtClean="0"/>
              <a:t>adapted from www.pbskids.org</a:t>
            </a:r>
            <a:endParaRPr lang="en-US" sz="1400" dirty="0"/>
          </a:p>
        </p:txBody>
      </p:sp>
      <p:pic>
        <p:nvPicPr>
          <p:cNvPr id="5" name="Picture 4"/>
          <p:cNvPicPr>
            <a:picLocks noChangeAspect="1"/>
          </p:cNvPicPr>
          <p:nvPr/>
        </p:nvPicPr>
        <p:blipFill>
          <a:blip r:embed="rId3"/>
          <a:stretch>
            <a:fillRect/>
          </a:stretch>
        </p:blipFill>
        <p:spPr>
          <a:xfrm>
            <a:off x="1835696" y="1556792"/>
            <a:ext cx="5306090" cy="3888432"/>
          </a:xfrm>
          <a:prstGeom prst="rect">
            <a:avLst/>
          </a:prstGeom>
        </p:spPr>
      </p:pic>
      <p:sp>
        <p:nvSpPr>
          <p:cNvPr id="6" name="Rounded Rectangular Callout 5"/>
          <p:cNvSpPr/>
          <p:nvPr/>
        </p:nvSpPr>
        <p:spPr>
          <a:xfrm>
            <a:off x="3995936" y="692696"/>
            <a:ext cx="2808312" cy="1656184"/>
          </a:xfrm>
          <a:prstGeom prst="wedgeRoundRectCallout">
            <a:avLst>
              <a:gd name="adj1" fmla="val -50341"/>
              <a:gd name="adj2" fmla="val 118286"/>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Yeah – I’m pretty clumsy.  Anybody want to go to McDonald’s?</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71452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E5AA70"/>
      </a:accent1>
      <a:accent2>
        <a:srgbClr val="73C2FB"/>
      </a:accent2>
      <a:accent3>
        <a:srgbClr val="7FFFD4"/>
      </a:accent3>
      <a:accent4>
        <a:srgbClr val="6495ED"/>
      </a:accent4>
      <a:accent5>
        <a:srgbClr val="EEDC82"/>
      </a:accent5>
      <a:accent6>
        <a:srgbClr val="F08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620</Words>
  <Application>Microsoft Office PowerPoint</Application>
  <PresentationFormat>On-screen Show (4:3)</PresentationFormat>
  <Paragraphs>59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 CARTER</vt:lpstr>
      <vt:lpstr>AR CHRISTY</vt:lpstr>
      <vt:lpstr>Arial</vt:lpstr>
      <vt:lpstr>Calibri</vt:lpstr>
      <vt:lpstr>Comic Sans MS</vt:lpstr>
      <vt:lpstr>Office Theme</vt:lpstr>
      <vt:lpstr>I Can Handle Embarrassment</vt:lpstr>
      <vt:lpstr>We all get embarrassed sometimes…</vt:lpstr>
      <vt:lpstr>What might happen to your body when you’re embarrassed?</vt:lpstr>
      <vt:lpstr>How does it make you feel?</vt:lpstr>
      <vt:lpstr>What can we do when we’re embarrassed?</vt:lpstr>
      <vt:lpstr>4 Ways to Handle Embarrassment</vt:lpstr>
      <vt:lpstr>PowerPoint Presentation</vt:lpstr>
      <vt:lpstr>PowerPoint Presentation</vt:lpstr>
      <vt:lpstr>PowerPoint Presentation</vt:lpstr>
      <vt:lpstr>Remember:   4 Ways to Handle Embarrassment </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Andrea Morris</cp:lastModifiedBy>
  <cp:revision>24</cp:revision>
  <dcterms:created xsi:type="dcterms:W3CDTF">2012-04-28T17:18:27Z</dcterms:created>
  <dcterms:modified xsi:type="dcterms:W3CDTF">2016-07-22T15:27:51Z</dcterms:modified>
</cp:coreProperties>
</file>